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9"/>
    <p:sldId id="257" r:id="rId50"/>
    <p:sldId id="258" r:id="rId51"/>
    <p:sldId id="259" r:id="rId52"/>
    <p:sldId id="260" r:id="rId53"/>
    <p:sldId id="261" r:id="rId54"/>
    <p:sldId id="262" r:id="rId55"/>
    <p:sldId id="263" r:id="rId56"/>
    <p:sldId id="264" r:id="rId57"/>
    <p:sldId id="265" r:id="rId5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imes New Roman" charset="1" panose="02030502070405020303"/>
      <p:regular r:id="rId10"/>
    </p:embeddedFont>
    <p:embeddedFont>
      <p:font typeface="Times New Roman Bold" charset="1" panose="02030802070405020303"/>
      <p:regular r:id="rId11"/>
    </p:embeddedFont>
    <p:embeddedFont>
      <p:font typeface="Times New Roman Italics" charset="1" panose="02030502070405090303"/>
      <p:regular r:id="rId12"/>
    </p:embeddedFont>
    <p:embeddedFont>
      <p:font typeface="Times New Roman Bold Italics" charset="1" panose="02030802070405090303"/>
      <p:regular r:id="rId13"/>
    </p:embeddedFont>
    <p:embeddedFont>
      <p:font typeface="Times New Roman Medium" charset="1" panose="02030502070405020303"/>
      <p:regular r:id="rId14"/>
    </p:embeddedFont>
    <p:embeddedFont>
      <p:font typeface="Times New Roman Medium Italics" charset="1" panose="02030502070405090303"/>
      <p:regular r:id="rId15"/>
    </p:embeddedFont>
    <p:embeddedFont>
      <p:font typeface="Times New Roman Semi-Bold" charset="1" panose="02030702070405020303"/>
      <p:regular r:id="rId16"/>
    </p:embeddedFont>
    <p:embeddedFont>
      <p:font typeface="Times New Roman Semi-Bold Italics" charset="1" panose="02030702070405090303"/>
      <p:regular r:id="rId17"/>
    </p:embeddedFont>
    <p:embeddedFont>
      <p:font typeface="Times New Roman Ultra-Bold" charset="1" panose="02030902070405020303"/>
      <p:regular r:id="rId18"/>
    </p:embeddedFont>
    <p:embeddedFont>
      <p:font typeface="Playfair Display" charset="1" panose="00000000000000000000"/>
      <p:regular r:id="rId19"/>
    </p:embeddedFont>
    <p:embeddedFont>
      <p:font typeface="Playfair Display Bold" charset="1" panose="00000000000000000000"/>
      <p:regular r:id="rId20"/>
    </p:embeddedFont>
    <p:embeddedFont>
      <p:font typeface="Playfair Display Italics" charset="1" panose="00000000000000000000"/>
      <p:regular r:id="rId21"/>
    </p:embeddedFont>
    <p:embeddedFont>
      <p:font typeface="Playfair Display Bold Italics" charset="1" panose="00000000000000000000"/>
      <p:regular r:id="rId22"/>
    </p:embeddedFont>
    <p:embeddedFont>
      <p:font typeface="Playfair Display Medium" charset="1" panose="00000000000000000000"/>
      <p:regular r:id="rId23"/>
    </p:embeddedFont>
    <p:embeddedFont>
      <p:font typeface="Playfair Display Medium Italics" charset="1" panose="00000000000000000000"/>
      <p:regular r:id="rId24"/>
    </p:embeddedFont>
    <p:embeddedFont>
      <p:font typeface="Playfair Display Semi-Bold" charset="1" panose="00000000000000000000"/>
      <p:regular r:id="rId25"/>
    </p:embeddedFont>
    <p:embeddedFont>
      <p:font typeface="Playfair Display Semi-Bold Italics" charset="1" panose="00000000000000000000"/>
      <p:regular r:id="rId26"/>
    </p:embeddedFont>
    <p:embeddedFont>
      <p:font typeface="Playfair Display Ultra-Bold" charset="1" panose="00000000000000000000"/>
      <p:regular r:id="rId27"/>
    </p:embeddedFont>
    <p:embeddedFont>
      <p:font typeface="Playfair Display Ultra-Bold Italics" charset="1" panose="00000000000000000000"/>
      <p:regular r:id="rId28"/>
    </p:embeddedFont>
    <p:embeddedFont>
      <p:font typeface="Playfair Display Heavy" charset="1" panose="00000000000000000000"/>
      <p:regular r:id="rId29"/>
    </p:embeddedFont>
    <p:embeddedFont>
      <p:font typeface="Playfair Display Heavy Italics" charset="1" panose="00000000000000000000"/>
      <p:regular r:id="rId30"/>
    </p:embeddedFont>
    <p:embeddedFont>
      <p:font typeface="Canva Sans" charset="1" panose="020B0503030501040103"/>
      <p:regular r:id="rId31"/>
    </p:embeddedFont>
    <p:embeddedFont>
      <p:font typeface="Canva Sans Bold" charset="1" panose="020B0803030501040103"/>
      <p:regular r:id="rId32"/>
    </p:embeddedFont>
    <p:embeddedFont>
      <p:font typeface="Canva Sans Italics" charset="1" panose="020B0503030501040103"/>
      <p:regular r:id="rId33"/>
    </p:embeddedFont>
    <p:embeddedFont>
      <p:font typeface="Canva Sans Bold Italics" charset="1" panose="020B0803030501040103"/>
      <p:regular r:id="rId34"/>
    </p:embeddedFont>
    <p:embeddedFont>
      <p:font typeface="Canva Sans Medium" charset="1" panose="020B0603030501040103"/>
      <p:regular r:id="rId35"/>
    </p:embeddedFont>
    <p:embeddedFont>
      <p:font typeface="Canva Sans Medium Italics" charset="1" panose="020B0603030501040103"/>
      <p:regular r:id="rId36"/>
    </p:embeddedFont>
    <p:embeddedFont>
      <p:font typeface="Agrandir Grand" charset="1" panose="00000507000000000000"/>
      <p:regular r:id="rId37"/>
    </p:embeddedFont>
    <p:embeddedFont>
      <p:font typeface="Agrandir Grand Bold" charset="1" panose="00000807000000000000"/>
      <p:regular r:id="rId38"/>
    </p:embeddedFont>
    <p:embeddedFont>
      <p:font typeface="Agrandir Grand Italics" charset="1" panose="00000507000000000000"/>
      <p:regular r:id="rId39"/>
    </p:embeddedFont>
    <p:embeddedFont>
      <p:font typeface="Agrandir Grand Bold Italics" charset="1" panose="00000807000000000000"/>
      <p:regular r:id="rId40"/>
    </p:embeddedFont>
    <p:embeddedFont>
      <p:font typeface="Agrandir Grand Thin" charset="1" panose="00000207000000000000"/>
      <p:regular r:id="rId41"/>
    </p:embeddedFont>
    <p:embeddedFont>
      <p:font typeface="Agrandir Grand Thin Italics" charset="1" panose="00000207000000000000"/>
      <p:regular r:id="rId42"/>
    </p:embeddedFont>
    <p:embeddedFont>
      <p:font typeface="Agrandir Grand Medium" charset="1" panose="00000607000000000000"/>
      <p:regular r:id="rId43"/>
    </p:embeddedFont>
    <p:embeddedFont>
      <p:font typeface="Agrandir Grand Medium Italics" charset="1" panose="00000607000000000000"/>
      <p:regular r:id="rId44"/>
    </p:embeddedFont>
    <p:embeddedFont>
      <p:font typeface="Agrandir Grand Ultra-Bold" charset="1" panose="00000907000000000000"/>
      <p:regular r:id="rId45"/>
    </p:embeddedFont>
    <p:embeddedFont>
      <p:font typeface="Agrandir Grand Ultra-Bold Italics" charset="1" panose="00000907000000000000"/>
      <p:regular r:id="rId46"/>
    </p:embeddedFont>
    <p:embeddedFont>
      <p:font typeface="Agrandir Grand Heavy" charset="1" panose="00000A07000000000000"/>
      <p:regular r:id="rId47"/>
    </p:embeddedFont>
    <p:embeddedFont>
      <p:font typeface="Agrandir Grand Heavy Italics" charset="1" panose="00000A07000000000000"/>
      <p:regular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slides/slide1.xml" Type="http://schemas.openxmlformats.org/officeDocument/2006/relationships/slide"/><Relationship Id="rId5" Target="tableStyles.xml" Type="http://schemas.openxmlformats.org/officeDocument/2006/relationships/tableStyles"/><Relationship Id="rId50" Target="slides/slide2.xml" Type="http://schemas.openxmlformats.org/officeDocument/2006/relationships/slide"/><Relationship Id="rId51" Target="slides/slide3.xml" Type="http://schemas.openxmlformats.org/officeDocument/2006/relationships/slide"/><Relationship Id="rId52" Target="slides/slide4.xml" Type="http://schemas.openxmlformats.org/officeDocument/2006/relationships/slide"/><Relationship Id="rId53" Target="slides/slide5.xml" Type="http://schemas.openxmlformats.org/officeDocument/2006/relationships/slide"/><Relationship Id="rId54" Target="slides/slide6.xml" Type="http://schemas.openxmlformats.org/officeDocument/2006/relationships/slide"/><Relationship Id="rId55" Target="slides/slide7.xml" Type="http://schemas.openxmlformats.org/officeDocument/2006/relationships/slide"/><Relationship Id="rId56" Target="slides/slide8.xml" Type="http://schemas.openxmlformats.org/officeDocument/2006/relationships/slide"/><Relationship Id="rId57" Target="slides/slide9.xml" Type="http://schemas.openxmlformats.org/officeDocument/2006/relationships/slide"/><Relationship Id="rId58" Target="slides/slide10.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2.png>
</file>

<file path=ppt/media/image3.png>
</file>

<file path=ppt/media/image4.png>
</file>

<file path=ppt/media/image5.png>
</file>

<file path=ppt/media/image6.png>
</file>

<file path=ppt/media/image7.sv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8.jpeg" Type="http://schemas.openxmlformats.org/officeDocument/2006/relationships/image"/><Relationship Id="rId4"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391683" y="3819256"/>
            <a:ext cx="5721112" cy="8229600"/>
          </a:xfrm>
          <a:custGeom>
            <a:avLst/>
            <a:gdLst/>
            <a:ahLst/>
            <a:cxnLst/>
            <a:rect r="r" b="b" t="t" l="l"/>
            <a:pathLst>
              <a:path h="8229600" w="5721112">
                <a:moveTo>
                  <a:pt x="0" y="0"/>
                </a:moveTo>
                <a:lnTo>
                  <a:pt x="5721112" y="0"/>
                </a:lnTo>
                <a:lnTo>
                  <a:pt x="5721112"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8003988">
            <a:off x="12328188" y="-3446098"/>
            <a:ext cx="7919919" cy="8229600"/>
          </a:xfrm>
          <a:custGeom>
            <a:avLst/>
            <a:gdLst/>
            <a:ahLst/>
            <a:cxnLst/>
            <a:rect r="r" b="b" t="t" l="l"/>
            <a:pathLst>
              <a:path h="8229600" w="7919919">
                <a:moveTo>
                  <a:pt x="0" y="0"/>
                </a:moveTo>
                <a:lnTo>
                  <a:pt x="7919919" y="0"/>
                </a:lnTo>
                <a:lnTo>
                  <a:pt x="7919919" y="8229600"/>
                </a:lnTo>
                <a:lnTo>
                  <a:pt x="0" y="8229600"/>
                </a:lnTo>
                <a:lnTo>
                  <a:pt x="0" y="0"/>
                </a:lnTo>
                <a:close/>
              </a:path>
            </a:pathLst>
          </a:custGeom>
          <a:blipFill>
            <a:blip r:embed="rId3"/>
            <a:stretch>
              <a:fillRect l="0" t="0" r="0" b="0"/>
            </a:stretch>
          </a:blipFill>
        </p:spPr>
      </p:sp>
      <p:sp>
        <p:nvSpPr>
          <p:cNvPr name="TextBox 4" id="4"/>
          <p:cNvSpPr txBox="true"/>
          <p:nvPr/>
        </p:nvSpPr>
        <p:spPr>
          <a:xfrm rot="0">
            <a:off x="4668943" y="2754188"/>
            <a:ext cx="8950115" cy="4483350"/>
          </a:xfrm>
          <a:prstGeom prst="rect">
            <a:avLst/>
          </a:prstGeom>
        </p:spPr>
        <p:txBody>
          <a:bodyPr anchor="t" rtlCol="false" tIns="0" lIns="0" bIns="0" rIns="0">
            <a:spAutoFit/>
          </a:bodyPr>
          <a:lstStyle/>
          <a:p>
            <a:pPr algn="ctr">
              <a:lnSpc>
                <a:spcPts val="8561"/>
              </a:lnSpc>
            </a:pPr>
            <a:r>
              <a:rPr lang="en-US" sz="6115">
                <a:solidFill>
                  <a:srgbClr val="FFFFFF"/>
                </a:solidFill>
                <a:latin typeface="Agrandir Grand Heavy"/>
              </a:rPr>
              <a:t>Blockchain Enabled Smart Contracts and Supply Chains</a:t>
            </a:r>
          </a:p>
        </p:txBody>
      </p:sp>
      <p:sp>
        <p:nvSpPr>
          <p:cNvPr name="Freeform 5" id="5"/>
          <p:cNvSpPr/>
          <p:nvPr/>
        </p:nvSpPr>
        <p:spPr>
          <a:xfrm flipH="false" flipV="false" rot="0">
            <a:off x="323088" y="360370"/>
            <a:ext cx="2380760" cy="2380760"/>
          </a:xfrm>
          <a:custGeom>
            <a:avLst/>
            <a:gdLst/>
            <a:ahLst/>
            <a:cxnLst/>
            <a:rect r="r" b="b" t="t" l="l"/>
            <a:pathLst>
              <a:path h="2380760" w="2380760">
                <a:moveTo>
                  <a:pt x="0" y="0"/>
                </a:moveTo>
                <a:lnTo>
                  <a:pt x="2380760" y="0"/>
                </a:lnTo>
                <a:lnTo>
                  <a:pt x="2380760" y="2380760"/>
                </a:lnTo>
                <a:lnTo>
                  <a:pt x="0" y="2380760"/>
                </a:lnTo>
                <a:lnTo>
                  <a:pt x="0" y="0"/>
                </a:lnTo>
                <a:close/>
              </a:path>
            </a:pathLst>
          </a:custGeom>
          <a:blipFill>
            <a:blip r:embed="rId4"/>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656729" y="2218889"/>
            <a:ext cx="17294578" cy="7010326"/>
          </a:xfrm>
          <a:prstGeom prst="rect">
            <a:avLst/>
          </a:prstGeom>
        </p:spPr>
        <p:txBody>
          <a:bodyPr anchor="t" rtlCol="false" tIns="0" lIns="0" bIns="0" rIns="0">
            <a:spAutoFit/>
          </a:bodyPr>
          <a:lstStyle/>
          <a:p>
            <a:pPr marL="502831" indent="-251415" lvl="1">
              <a:lnSpc>
                <a:spcPts val="3260"/>
              </a:lnSpc>
              <a:buAutoNum type="arabicPeriod" startAt="1"/>
            </a:pPr>
            <a:r>
              <a:rPr lang="en-US" sz="2328">
                <a:solidFill>
                  <a:srgbClr val="FFFFFF"/>
                </a:solidFill>
                <a:latin typeface="Times New Roman"/>
              </a:rPr>
              <a:t>Zhi Li, Ali Vatankhah Barenjia, George Q. Huang, Toward a blockchain cloud manufacturing system as a peer to peer distributed network platform, Robotics and Computer Integrated Manufacturing 54 (2018) 133-144</a:t>
            </a:r>
          </a:p>
          <a:p>
            <a:pPr marL="502831" indent="-251415" lvl="1">
              <a:lnSpc>
                <a:spcPts val="3260"/>
              </a:lnSpc>
              <a:buAutoNum type="arabicPeriod" startAt="1"/>
            </a:pPr>
            <a:r>
              <a:rPr lang="en-US" sz="2328">
                <a:solidFill>
                  <a:srgbClr val="FFFFFF"/>
                </a:solidFill>
                <a:latin typeface="Times New Roman"/>
              </a:rPr>
              <a:t>Abirami Raja Santhi and Padmakumar Muthuswamy, Influence of Blockchain Technology in Manufacturing Supply Chain and Logistics, Logistics 2022, 6, 15. https://doi.org/10.3390/ logistics6010015</a:t>
            </a:r>
          </a:p>
          <a:p>
            <a:pPr marL="502831" indent="-251415" lvl="1">
              <a:lnSpc>
                <a:spcPts val="3260"/>
              </a:lnSpc>
              <a:buAutoNum type="arabicPeriod" startAt="1"/>
            </a:pPr>
            <a:r>
              <a:rPr lang="en-US" sz="2328">
                <a:solidFill>
                  <a:srgbClr val="FFFFFF"/>
                </a:solidFill>
                <a:latin typeface="Times New Roman"/>
              </a:rPr>
              <a:t>Chao Zhang, Guanghui Zhou , Member, IEEE, Han Li, and Yan Cao, Manufacturing Blockchain of Things for the Configuration of a Data- and Knowledge-Driven Digital Twin Manufacturing Cell, IEEE INTERNET OF THINGS JOURNAL, VOL. 7, NO. 12, DECEMBER 2020</a:t>
            </a:r>
          </a:p>
          <a:p>
            <a:pPr marL="502831" indent="-251415" lvl="1">
              <a:lnSpc>
                <a:spcPts val="3260"/>
              </a:lnSpc>
              <a:buAutoNum type="arabicPeriod" startAt="1"/>
            </a:pPr>
            <a:r>
              <a:rPr lang="en-US" sz="2328">
                <a:solidFill>
                  <a:srgbClr val="FFFFFF"/>
                </a:solidFill>
                <a:latin typeface="Times New Roman"/>
              </a:rPr>
              <a:t>Nader Mohamed and Jameela Al-Jaroodi, Applying Blockchain in Industry 4.0 Applications, 978-1-7281-0554-3/19/$31.00©2019 IEEE </a:t>
            </a:r>
          </a:p>
          <a:p>
            <a:pPr marL="502831" indent="-251415" lvl="1">
              <a:lnSpc>
                <a:spcPts val="3260"/>
              </a:lnSpc>
              <a:buAutoNum type="arabicPeriod" startAt="1"/>
            </a:pPr>
            <a:r>
              <a:rPr lang="en-US" sz="2328">
                <a:solidFill>
                  <a:srgbClr val="FFFFFF"/>
                </a:solidFill>
                <a:latin typeface="Times New Roman"/>
              </a:rPr>
              <a:t>ABEYRATNE, S.A. and MONFARED, R.P., 2016. Blockchain ready manufacturing supply chain using distributed ledger. International Journal of Research in Engineering and Technology, 05(09), pp. 1-10. </a:t>
            </a:r>
          </a:p>
          <a:p>
            <a:pPr marL="502831" indent="-251415" lvl="1">
              <a:lnSpc>
                <a:spcPts val="3260"/>
              </a:lnSpc>
              <a:buAutoNum type="arabicPeriod" startAt="1"/>
            </a:pPr>
            <a:r>
              <a:rPr lang="en-US" sz="2328">
                <a:solidFill>
                  <a:srgbClr val="FFFFFF"/>
                </a:solidFill>
                <a:latin typeface="Times New Roman"/>
              </a:rPr>
              <a:t>Taehyun Ko, Jaeram Lee and Doojin Ryu, Blockchain Technology and Manufacturing Industry: Real-Time Transparency and Cost Savings, Sustainability 2018, 10, 4274; doi:10.3390/su10114274 </a:t>
            </a:r>
          </a:p>
          <a:p>
            <a:pPr marL="502831" indent="-251415" lvl="1">
              <a:lnSpc>
                <a:spcPts val="3260"/>
              </a:lnSpc>
              <a:buAutoNum type="arabicPeriod" startAt="1"/>
            </a:pPr>
            <a:r>
              <a:rPr lang="en-US" sz="2328">
                <a:solidFill>
                  <a:srgbClr val="FFFFFF"/>
                </a:solidFill>
                <a:latin typeface="Times New Roman"/>
              </a:rPr>
              <a:t>Jacob Lohmer, Rainer Lasch, Blockchain in operations management and manufacturing: Potential and barriers Computers &amp; Industrial Engineering 149 (2020) 106789</a:t>
            </a:r>
          </a:p>
          <a:p>
            <a:pPr marL="502831" indent="-251415" lvl="1">
              <a:lnSpc>
                <a:spcPts val="3260"/>
              </a:lnSpc>
              <a:buAutoNum type="arabicPeriod" startAt="1"/>
            </a:pPr>
            <a:r>
              <a:rPr lang="en-US" sz="2328">
                <a:solidFill>
                  <a:srgbClr val="FFFFFF"/>
                </a:solidFill>
                <a:latin typeface="Times New Roman"/>
              </a:rPr>
              <a:t>Zhiting Song and Jianhua Zhu, Blockchain for smart manufacturing systems: a survey, Chinese Management Studies Vol. 16 No. 5, 2022</a:t>
            </a:r>
          </a:p>
          <a:p>
            <a:pPr algn="ctr">
              <a:lnSpc>
                <a:spcPts val="3260"/>
              </a:lnSpc>
            </a:pPr>
          </a:p>
        </p:txBody>
      </p:sp>
      <p:sp>
        <p:nvSpPr>
          <p:cNvPr name="Freeform 3" id="3"/>
          <p:cNvSpPr/>
          <p:nvPr/>
        </p:nvSpPr>
        <p:spPr>
          <a:xfrm flipH="false" flipV="false" rot="0">
            <a:off x="371562" y="146814"/>
            <a:ext cx="1763772" cy="1763772"/>
          </a:xfrm>
          <a:custGeom>
            <a:avLst/>
            <a:gdLst/>
            <a:ahLst/>
            <a:cxnLst/>
            <a:rect r="r" b="b" t="t" l="l"/>
            <a:pathLst>
              <a:path h="1763772" w="1763772">
                <a:moveTo>
                  <a:pt x="0" y="0"/>
                </a:moveTo>
                <a:lnTo>
                  <a:pt x="1763772" y="0"/>
                </a:lnTo>
                <a:lnTo>
                  <a:pt x="1763772" y="1763772"/>
                </a:lnTo>
                <a:lnTo>
                  <a:pt x="0" y="1763772"/>
                </a:lnTo>
                <a:lnTo>
                  <a:pt x="0" y="0"/>
                </a:lnTo>
                <a:close/>
              </a:path>
            </a:pathLst>
          </a:custGeom>
          <a:blipFill>
            <a:blip r:embed="rId2"/>
            <a:stretch>
              <a:fillRect l="0" t="0" r="0" b="0"/>
            </a:stretch>
          </a:blipFill>
        </p:spPr>
      </p:sp>
      <p:sp>
        <p:nvSpPr>
          <p:cNvPr name="TextBox 4" id="4"/>
          <p:cNvSpPr txBox="true"/>
          <p:nvPr/>
        </p:nvSpPr>
        <p:spPr>
          <a:xfrm rot="0">
            <a:off x="6448188" y="226250"/>
            <a:ext cx="5391623" cy="1357418"/>
          </a:xfrm>
          <a:prstGeom prst="rect">
            <a:avLst/>
          </a:prstGeom>
        </p:spPr>
        <p:txBody>
          <a:bodyPr anchor="t" rtlCol="false" tIns="0" lIns="0" bIns="0" rIns="0">
            <a:spAutoFit/>
          </a:bodyPr>
          <a:lstStyle/>
          <a:p>
            <a:pPr algn="ctr">
              <a:lnSpc>
                <a:spcPts val="9716"/>
              </a:lnSpc>
            </a:pPr>
            <a:r>
              <a:rPr lang="en-US" sz="6940">
                <a:solidFill>
                  <a:srgbClr val="FFFFFF"/>
                </a:solidFill>
                <a:latin typeface="Times New Roman Bold"/>
              </a:rPr>
              <a:t>References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129314" y="2873748"/>
            <a:ext cx="8150860" cy="9125572"/>
          </a:xfrm>
          <a:custGeom>
            <a:avLst/>
            <a:gdLst/>
            <a:ahLst/>
            <a:cxnLst/>
            <a:rect r="r" b="b" t="t" l="l"/>
            <a:pathLst>
              <a:path h="9125572" w="8150860">
                <a:moveTo>
                  <a:pt x="0" y="0"/>
                </a:moveTo>
                <a:lnTo>
                  <a:pt x="8150860" y="0"/>
                </a:lnTo>
                <a:lnTo>
                  <a:pt x="8150860" y="9125572"/>
                </a:lnTo>
                <a:lnTo>
                  <a:pt x="0" y="9125572"/>
                </a:lnTo>
                <a:lnTo>
                  <a:pt x="0" y="0"/>
                </a:lnTo>
                <a:close/>
              </a:path>
            </a:pathLst>
          </a:custGeom>
          <a:blipFill>
            <a:blip r:embed="rId2"/>
            <a:stretch>
              <a:fillRect l="0" t="0" r="0" b="0"/>
            </a:stretch>
          </a:blipFill>
        </p:spPr>
      </p:sp>
      <p:sp>
        <p:nvSpPr>
          <p:cNvPr name="Freeform 3" id="3"/>
          <p:cNvSpPr/>
          <p:nvPr/>
        </p:nvSpPr>
        <p:spPr>
          <a:xfrm flipH="false" flipV="false" rot="0">
            <a:off x="12459696" y="-2700194"/>
            <a:ext cx="6914491" cy="8229600"/>
          </a:xfrm>
          <a:custGeom>
            <a:avLst/>
            <a:gdLst/>
            <a:ahLst/>
            <a:cxnLst/>
            <a:rect r="r" b="b" t="t" l="l"/>
            <a:pathLst>
              <a:path h="8229600" w="6914491">
                <a:moveTo>
                  <a:pt x="0" y="0"/>
                </a:moveTo>
                <a:lnTo>
                  <a:pt x="6914491" y="0"/>
                </a:lnTo>
                <a:lnTo>
                  <a:pt x="6914491"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637453" y="260274"/>
            <a:ext cx="2308663" cy="2308663"/>
          </a:xfrm>
          <a:custGeom>
            <a:avLst/>
            <a:gdLst/>
            <a:ahLst/>
            <a:cxnLst/>
            <a:rect r="r" b="b" t="t" l="l"/>
            <a:pathLst>
              <a:path h="2308663" w="2308663">
                <a:moveTo>
                  <a:pt x="0" y="0"/>
                </a:moveTo>
                <a:lnTo>
                  <a:pt x="2308663" y="0"/>
                </a:lnTo>
                <a:lnTo>
                  <a:pt x="2308663" y="2308663"/>
                </a:lnTo>
                <a:lnTo>
                  <a:pt x="0" y="2308663"/>
                </a:lnTo>
                <a:lnTo>
                  <a:pt x="0" y="0"/>
                </a:lnTo>
                <a:close/>
              </a:path>
            </a:pathLst>
          </a:custGeom>
          <a:blipFill>
            <a:blip r:embed="rId4"/>
            <a:stretch>
              <a:fillRect l="0" t="0" r="0" b="0"/>
            </a:stretch>
          </a:blipFill>
        </p:spPr>
      </p:sp>
      <p:sp>
        <p:nvSpPr>
          <p:cNvPr name="TextBox 5" id="5"/>
          <p:cNvSpPr txBox="true"/>
          <p:nvPr/>
        </p:nvSpPr>
        <p:spPr>
          <a:xfrm rot="0">
            <a:off x="4153939" y="2179133"/>
            <a:ext cx="9247789" cy="1122529"/>
          </a:xfrm>
          <a:prstGeom prst="rect">
            <a:avLst/>
          </a:prstGeom>
        </p:spPr>
        <p:txBody>
          <a:bodyPr anchor="t" rtlCol="false" tIns="0" lIns="0" bIns="0" rIns="0">
            <a:spAutoFit/>
          </a:bodyPr>
          <a:lstStyle/>
          <a:p>
            <a:pPr>
              <a:lnSpc>
                <a:spcPts val="7904"/>
              </a:lnSpc>
            </a:pPr>
            <a:r>
              <a:rPr lang="en-US" sz="5645">
                <a:solidFill>
                  <a:srgbClr val="FFFFFF"/>
                </a:solidFill>
                <a:latin typeface="Agrandir Grand Heavy"/>
              </a:rPr>
              <a:t>Team  members</a:t>
            </a:r>
          </a:p>
        </p:txBody>
      </p:sp>
      <p:sp>
        <p:nvSpPr>
          <p:cNvPr name="TextBox 6" id="6"/>
          <p:cNvSpPr txBox="true"/>
          <p:nvPr/>
        </p:nvSpPr>
        <p:spPr>
          <a:xfrm rot="0">
            <a:off x="7422074" y="5267325"/>
            <a:ext cx="3443852" cy="1467098"/>
          </a:xfrm>
          <a:prstGeom prst="rect">
            <a:avLst/>
          </a:prstGeom>
        </p:spPr>
        <p:txBody>
          <a:bodyPr anchor="t" rtlCol="false" tIns="0" lIns="0" bIns="0" rIns="0">
            <a:spAutoFit/>
          </a:bodyPr>
          <a:lstStyle/>
          <a:p>
            <a:pPr algn="ctr">
              <a:lnSpc>
                <a:spcPts val="5521"/>
              </a:lnSpc>
              <a:spcBef>
                <a:spcPct val="0"/>
              </a:spcBef>
            </a:pPr>
            <a:r>
              <a:rPr lang="en-US" sz="3943">
                <a:solidFill>
                  <a:srgbClr val="FFFFFF"/>
                </a:solidFill>
                <a:latin typeface="Times New Roman Ultra-Bold"/>
              </a:rPr>
              <a:t>Mitesh Murthy </a:t>
            </a:r>
          </a:p>
          <a:p>
            <a:pPr algn="ctr">
              <a:lnSpc>
                <a:spcPts val="5521"/>
              </a:lnSpc>
              <a:spcBef>
                <a:spcPct val="0"/>
              </a:spcBef>
            </a:pPr>
            <a:r>
              <a:rPr lang="en-US" sz="3943">
                <a:solidFill>
                  <a:srgbClr val="FFFFFF"/>
                </a:solidFill>
                <a:latin typeface="Times New Roman Ultra-Bold"/>
              </a:rPr>
              <a:t>1RV22CS115</a:t>
            </a:r>
          </a:p>
        </p:txBody>
      </p:sp>
      <p:sp>
        <p:nvSpPr>
          <p:cNvPr name="TextBox 7" id="7"/>
          <p:cNvSpPr txBox="true"/>
          <p:nvPr/>
        </p:nvSpPr>
        <p:spPr>
          <a:xfrm rot="0">
            <a:off x="11564136" y="5267325"/>
            <a:ext cx="2992039" cy="2169209"/>
          </a:xfrm>
          <a:prstGeom prst="rect">
            <a:avLst/>
          </a:prstGeom>
        </p:spPr>
        <p:txBody>
          <a:bodyPr anchor="t" rtlCol="false" tIns="0" lIns="0" bIns="0" rIns="0">
            <a:spAutoFit/>
          </a:bodyPr>
          <a:lstStyle/>
          <a:p>
            <a:pPr algn="ctr">
              <a:lnSpc>
                <a:spcPts val="5528"/>
              </a:lnSpc>
            </a:pPr>
            <a:r>
              <a:rPr lang="en-US" sz="3949">
                <a:solidFill>
                  <a:srgbClr val="FFFFFF"/>
                </a:solidFill>
                <a:latin typeface="Times New Roman Ultra-Bold"/>
              </a:rPr>
              <a:t>Lekhana A</a:t>
            </a:r>
            <a:r>
              <a:rPr lang="en-US" sz="3949">
                <a:solidFill>
                  <a:srgbClr val="FFFFFF"/>
                </a:solidFill>
                <a:latin typeface="Times New Roman Ultra-Bold"/>
              </a:rPr>
              <a:t> </a:t>
            </a:r>
          </a:p>
          <a:p>
            <a:pPr algn="ctr">
              <a:lnSpc>
                <a:spcPts val="5528"/>
              </a:lnSpc>
            </a:pPr>
            <a:r>
              <a:rPr lang="en-US" sz="3949">
                <a:solidFill>
                  <a:srgbClr val="FFFFFF"/>
                </a:solidFill>
                <a:latin typeface="Times New Roman Ultra-Bold"/>
              </a:rPr>
              <a:t>1RV22CS098</a:t>
            </a:r>
          </a:p>
          <a:p>
            <a:pPr algn="ctr">
              <a:lnSpc>
                <a:spcPts val="5528"/>
              </a:lnSpc>
              <a:spcBef>
                <a:spcPct val="0"/>
              </a:spcBef>
            </a:pPr>
          </a:p>
        </p:txBody>
      </p:sp>
      <p:sp>
        <p:nvSpPr>
          <p:cNvPr name="TextBox 8" id="8"/>
          <p:cNvSpPr txBox="true"/>
          <p:nvPr/>
        </p:nvSpPr>
        <p:spPr>
          <a:xfrm rot="0">
            <a:off x="7021546" y="7284134"/>
            <a:ext cx="3543813" cy="1475483"/>
          </a:xfrm>
          <a:prstGeom prst="rect">
            <a:avLst/>
          </a:prstGeom>
        </p:spPr>
        <p:txBody>
          <a:bodyPr anchor="t" rtlCol="false" tIns="0" lIns="0" bIns="0" rIns="0">
            <a:spAutoFit/>
          </a:bodyPr>
          <a:lstStyle/>
          <a:p>
            <a:pPr algn="ctr">
              <a:lnSpc>
                <a:spcPts val="5556"/>
              </a:lnSpc>
              <a:spcBef>
                <a:spcPct val="0"/>
              </a:spcBef>
            </a:pPr>
            <a:r>
              <a:rPr lang="en-US" sz="3969">
                <a:solidFill>
                  <a:srgbClr val="FFFFFF"/>
                </a:solidFill>
                <a:latin typeface="Times New Roman Ultra-Bold"/>
              </a:rPr>
              <a:t>Manya Chadaga</a:t>
            </a:r>
          </a:p>
          <a:p>
            <a:pPr algn="ctr">
              <a:lnSpc>
                <a:spcPts val="5556"/>
              </a:lnSpc>
              <a:spcBef>
                <a:spcPct val="0"/>
              </a:spcBef>
            </a:pPr>
            <a:r>
              <a:rPr lang="en-US" sz="3969">
                <a:solidFill>
                  <a:srgbClr val="FFFFFF"/>
                </a:solidFill>
                <a:latin typeface="Times New Roman Ultra-Bold"/>
              </a:rPr>
              <a:t>1RV22CS112</a:t>
            </a:r>
          </a:p>
        </p:txBody>
      </p:sp>
      <p:sp>
        <p:nvSpPr>
          <p:cNvPr name="TextBox 9" id="9"/>
          <p:cNvSpPr txBox="true"/>
          <p:nvPr/>
        </p:nvSpPr>
        <p:spPr>
          <a:xfrm rot="0">
            <a:off x="11308674" y="7284134"/>
            <a:ext cx="4186108" cy="1475483"/>
          </a:xfrm>
          <a:prstGeom prst="rect">
            <a:avLst/>
          </a:prstGeom>
        </p:spPr>
        <p:txBody>
          <a:bodyPr anchor="t" rtlCol="false" tIns="0" lIns="0" bIns="0" rIns="0">
            <a:spAutoFit/>
          </a:bodyPr>
          <a:lstStyle/>
          <a:p>
            <a:pPr algn="ctr">
              <a:lnSpc>
                <a:spcPts val="5556"/>
              </a:lnSpc>
              <a:spcBef>
                <a:spcPct val="0"/>
              </a:spcBef>
            </a:pPr>
            <a:r>
              <a:rPr lang="en-US" sz="3969">
                <a:solidFill>
                  <a:srgbClr val="FFFFFF"/>
                </a:solidFill>
                <a:latin typeface="Times New Roman Ultra-Bold"/>
              </a:rPr>
              <a:t>Manoj Kumar B V</a:t>
            </a:r>
            <a:r>
              <a:rPr lang="en-US" sz="3969">
                <a:solidFill>
                  <a:srgbClr val="FFFFFF"/>
                </a:solidFill>
                <a:latin typeface="Times New Roman Ultra-Bold"/>
              </a:rPr>
              <a:t> </a:t>
            </a:r>
          </a:p>
          <a:p>
            <a:pPr algn="ctr">
              <a:lnSpc>
                <a:spcPts val="5556"/>
              </a:lnSpc>
              <a:spcBef>
                <a:spcPct val="0"/>
              </a:spcBef>
            </a:pPr>
            <a:r>
              <a:rPr lang="en-US" sz="3969">
                <a:solidFill>
                  <a:srgbClr val="FFFFFF"/>
                </a:solidFill>
                <a:latin typeface="Times New Roman Ultra-Bold"/>
              </a:rPr>
              <a:t>RVCE22BCS409</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745116" y="3346112"/>
            <a:ext cx="16797767" cy="5912188"/>
          </a:xfrm>
          <a:prstGeom prst="rect">
            <a:avLst/>
          </a:prstGeom>
        </p:spPr>
        <p:txBody>
          <a:bodyPr anchor="t" rtlCol="false" tIns="0" lIns="0" bIns="0" rIns="0">
            <a:spAutoFit/>
          </a:bodyPr>
          <a:lstStyle/>
          <a:p>
            <a:pPr algn="ctr">
              <a:lnSpc>
                <a:spcPts val="5142"/>
              </a:lnSpc>
              <a:spcBef>
                <a:spcPct val="0"/>
              </a:spcBef>
            </a:pPr>
            <a:r>
              <a:rPr lang="en-US" sz="3673">
                <a:solidFill>
                  <a:srgbClr val="FFFFFF"/>
                </a:solidFill>
                <a:latin typeface="Times New Roman"/>
              </a:rPr>
              <a:t>Blockchain is a shared, immutable ledger that facilitates the process of recording transactions and tracking assets in a business network. Key elements of a blockchain include decentralisation, distributed ledger technology, immutable records and smart contracts.</a:t>
            </a:r>
          </a:p>
          <a:p>
            <a:pPr algn="ctr">
              <a:lnSpc>
                <a:spcPts val="5142"/>
              </a:lnSpc>
              <a:spcBef>
                <a:spcPct val="0"/>
              </a:spcBef>
            </a:pPr>
            <a:r>
              <a:rPr lang="en-US" sz="3673">
                <a:solidFill>
                  <a:srgbClr val="FFFFFF"/>
                </a:solidFill>
                <a:latin typeface="Times New Roman"/>
              </a:rPr>
              <a:t>Blocks of a blockchain are linked and secured using cryptography, and each block contains a cryptographic hash of the previous block, a timestamp, and transaction data. This creates a tamper-evident record of all transactions on the blockchain.</a:t>
            </a:r>
          </a:p>
          <a:p>
            <a:pPr algn="ctr">
              <a:lnSpc>
                <a:spcPts val="5142"/>
              </a:lnSpc>
              <a:spcBef>
                <a:spcPct val="0"/>
              </a:spcBef>
            </a:pPr>
            <a:r>
              <a:rPr lang="en-US" sz="3673">
                <a:solidFill>
                  <a:srgbClr val="FFFFFF"/>
                </a:solidFill>
                <a:latin typeface="Times New Roman"/>
              </a:rPr>
              <a:t>The data structure of a blockchain is designed to ensure the security, transparency, and immutability of the data it stores.  </a:t>
            </a:r>
          </a:p>
        </p:txBody>
      </p:sp>
      <p:sp>
        <p:nvSpPr>
          <p:cNvPr name="Freeform 3" id="3"/>
          <p:cNvSpPr/>
          <p:nvPr/>
        </p:nvSpPr>
        <p:spPr>
          <a:xfrm flipH="false" flipV="false" rot="0">
            <a:off x="745116" y="270678"/>
            <a:ext cx="2232264" cy="2232264"/>
          </a:xfrm>
          <a:custGeom>
            <a:avLst/>
            <a:gdLst/>
            <a:ahLst/>
            <a:cxnLst/>
            <a:rect r="r" b="b" t="t" l="l"/>
            <a:pathLst>
              <a:path h="2232264" w="2232264">
                <a:moveTo>
                  <a:pt x="0" y="0"/>
                </a:moveTo>
                <a:lnTo>
                  <a:pt x="2232265" y="0"/>
                </a:lnTo>
                <a:lnTo>
                  <a:pt x="2232265" y="2232264"/>
                </a:lnTo>
                <a:lnTo>
                  <a:pt x="0" y="2232264"/>
                </a:lnTo>
                <a:lnTo>
                  <a:pt x="0" y="0"/>
                </a:lnTo>
                <a:close/>
              </a:path>
            </a:pathLst>
          </a:custGeom>
          <a:blipFill>
            <a:blip r:embed="rId2"/>
            <a:stretch>
              <a:fillRect l="0" t="0" r="0" b="0"/>
            </a:stretch>
          </a:blipFill>
        </p:spPr>
      </p:sp>
      <p:sp>
        <p:nvSpPr>
          <p:cNvPr name="TextBox 4" id="4"/>
          <p:cNvSpPr txBox="true"/>
          <p:nvPr/>
        </p:nvSpPr>
        <p:spPr>
          <a:xfrm rot="0">
            <a:off x="4666231" y="781050"/>
            <a:ext cx="9539201" cy="1226681"/>
          </a:xfrm>
          <a:prstGeom prst="rect">
            <a:avLst/>
          </a:prstGeom>
        </p:spPr>
        <p:txBody>
          <a:bodyPr anchor="t" rtlCol="false" tIns="0" lIns="0" bIns="0" rIns="0">
            <a:spAutoFit/>
          </a:bodyPr>
          <a:lstStyle/>
          <a:p>
            <a:pPr algn="ctr">
              <a:lnSpc>
                <a:spcPts val="8901"/>
              </a:lnSpc>
              <a:spcBef>
                <a:spcPct val="0"/>
              </a:spcBef>
            </a:pPr>
            <a:r>
              <a:rPr lang="en-US" sz="6358">
                <a:solidFill>
                  <a:srgbClr val="FFFFFF"/>
                </a:solidFill>
                <a:latin typeface="Times New Roman Ultra-Bold"/>
              </a:rPr>
              <a:t>Introduction to Blockchain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241407" y="2807974"/>
            <a:ext cx="16017893" cy="6432547"/>
          </a:xfrm>
          <a:prstGeom prst="rect">
            <a:avLst/>
          </a:prstGeom>
        </p:spPr>
        <p:txBody>
          <a:bodyPr anchor="t" rtlCol="false" tIns="0" lIns="0" bIns="0" rIns="0">
            <a:spAutoFit/>
          </a:bodyPr>
          <a:lstStyle/>
          <a:p>
            <a:pPr algn="just">
              <a:lnSpc>
                <a:spcPts val="5075"/>
              </a:lnSpc>
              <a:spcBef>
                <a:spcPct val="0"/>
              </a:spcBef>
            </a:pPr>
            <a:r>
              <a:rPr lang="en-US" sz="3625">
                <a:solidFill>
                  <a:srgbClr val="FFFFFF"/>
                </a:solidFill>
                <a:latin typeface="Times New Roman"/>
              </a:rPr>
              <a:t>This blockchain-based smart environment for the manufacturing industry integrates blockchain technology to securely push data from sensors into the blockchain network. This setup enhances operational efficiency, ensures data transparency, and boosts security through encryption. By employing a genesis node as the header node and linking subsequent nodes as needed, you establish a robust blockchain network. Utilizing an ESP 32 microcontroller with a DHT11 sensor enables real-time monitoring of temperature and humidity readings, with data directly stored on the blockchain for easy access and tracking. This system empowers organizations to leverage private blockchains for streamlined operations and enhanced data management in manufacturing environments. </a:t>
            </a:r>
          </a:p>
        </p:txBody>
      </p:sp>
      <p:sp>
        <p:nvSpPr>
          <p:cNvPr name="Freeform 3" id="3"/>
          <p:cNvSpPr/>
          <p:nvPr/>
        </p:nvSpPr>
        <p:spPr>
          <a:xfrm flipH="false" flipV="false" rot="0">
            <a:off x="728345" y="302932"/>
            <a:ext cx="2082087" cy="2082087"/>
          </a:xfrm>
          <a:custGeom>
            <a:avLst/>
            <a:gdLst/>
            <a:ahLst/>
            <a:cxnLst/>
            <a:rect r="r" b="b" t="t" l="l"/>
            <a:pathLst>
              <a:path h="2082087" w="2082087">
                <a:moveTo>
                  <a:pt x="0" y="0"/>
                </a:moveTo>
                <a:lnTo>
                  <a:pt x="2082087" y="0"/>
                </a:lnTo>
                <a:lnTo>
                  <a:pt x="2082087" y="2082087"/>
                </a:lnTo>
                <a:lnTo>
                  <a:pt x="0" y="2082087"/>
                </a:lnTo>
                <a:lnTo>
                  <a:pt x="0" y="0"/>
                </a:lnTo>
                <a:close/>
              </a:path>
            </a:pathLst>
          </a:custGeom>
          <a:blipFill>
            <a:blip r:embed="rId2"/>
            <a:stretch>
              <a:fillRect l="0" t="0" r="0" b="0"/>
            </a:stretch>
          </a:blipFill>
        </p:spPr>
      </p:sp>
      <p:sp>
        <p:nvSpPr>
          <p:cNvPr name="TextBox 4" id="4"/>
          <p:cNvSpPr txBox="true"/>
          <p:nvPr/>
        </p:nvSpPr>
        <p:spPr>
          <a:xfrm rot="0">
            <a:off x="3684645" y="754487"/>
            <a:ext cx="10525887" cy="1205118"/>
          </a:xfrm>
          <a:prstGeom prst="rect">
            <a:avLst/>
          </a:prstGeom>
        </p:spPr>
        <p:txBody>
          <a:bodyPr anchor="t" rtlCol="false" tIns="0" lIns="0" bIns="0" rIns="0">
            <a:spAutoFit/>
          </a:bodyPr>
          <a:lstStyle/>
          <a:p>
            <a:pPr algn="ctr">
              <a:lnSpc>
                <a:spcPts val="8792"/>
              </a:lnSpc>
              <a:spcBef>
                <a:spcPct val="0"/>
              </a:spcBef>
            </a:pPr>
            <a:r>
              <a:rPr lang="en-US" sz="6280">
                <a:solidFill>
                  <a:srgbClr val="FFFFFF"/>
                </a:solidFill>
                <a:latin typeface="Times New Roman Ultra-Bold"/>
              </a:rPr>
              <a:t>Our Project</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4923031" y="415598"/>
            <a:ext cx="8441938" cy="1016655"/>
          </a:xfrm>
          <a:prstGeom prst="rect">
            <a:avLst/>
          </a:prstGeom>
        </p:spPr>
        <p:txBody>
          <a:bodyPr anchor="t" rtlCol="false" tIns="0" lIns="0" bIns="0" rIns="0">
            <a:spAutoFit/>
          </a:bodyPr>
          <a:lstStyle/>
          <a:p>
            <a:pPr algn="ctr">
              <a:lnSpc>
                <a:spcPts val="7438"/>
              </a:lnSpc>
            </a:pPr>
            <a:r>
              <a:rPr lang="en-US" sz="5313">
                <a:solidFill>
                  <a:srgbClr val="FFFFFF"/>
                </a:solidFill>
                <a:latin typeface="Times New Roman Bold"/>
              </a:rPr>
              <a:t>Hash Functions In Blockchain</a:t>
            </a:r>
          </a:p>
        </p:txBody>
      </p:sp>
      <p:sp>
        <p:nvSpPr>
          <p:cNvPr name="TextBox 3" id="3"/>
          <p:cNvSpPr txBox="true"/>
          <p:nvPr/>
        </p:nvSpPr>
        <p:spPr>
          <a:xfrm rot="0">
            <a:off x="631890" y="1968607"/>
            <a:ext cx="17024220" cy="7882553"/>
          </a:xfrm>
          <a:prstGeom prst="rect">
            <a:avLst/>
          </a:prstGeom>
        </p:spPr>
        <p:txBody>
          <a:bodyPr anchor="t" rtlCol="false" tIns="0" lIns="0" bIns="0" rIns="0">
            <a:spAutoFit/>
          </a:bodyPr>
          <a:lstStyle/>
          <a:p>
            <a:pPr>
              <a:lnSpc>
                <a:spcPts val="4768"/>
              </a:lnSpc>
            </a:pPr>
            <a:r>
              <a:rPr lang="en-US" sz="3406">
                <a:solidFill>
                  <a:srgbClr val="FFFFFF"/>
                </a:solidFill>
                <a:latin typeface="Times New Roman"/>
              </a:rPr>
              <a:t>In a blockchain, each block contains a set of transactions and a unique identifier called a hash. This hash is created by running all the data in the block through a cryptographic hash function. The hash serves two main purposes: </a:t>
            </a:r>
          </a:p>
          <a:p>
            <a:pPr>
              <a:lnSpc>
                <a:spcPts val="4768"/>
              </a:lnSpc>
            </a:pPr>
            <a:r>
              <a:rPr lang="en-US" sz="3406">
                <a:solidFill>
                  <a:srgbClr val="FFFFFF"/>
                </a:solidFill>
                <a:latin typeface="Times New Roman"/>
              </a:rPr>
              <a:t>1. Data Integrity: Any change to the data in the block would result in a completely different hash. This property ensures that once a block is added to the blockchain, it cannot be altered without changing the hash, making the blockchain tamper-proof. </a:t>
            </a:r>
          </a:p>
          <a:p>
            <a:pPr>
              <a:lnSpc>
                <a:spcPts val="4768"/>
              </a:lnSpc>
            </a:pPr>
            <a:r>
              <a:rPr lang="en-US" sz="3406">
                <a:solidFill>
                  <a:srgbClr val="FFFFFF"/>
                </a:solidFill>
                <a:latin typeface="Times New Roman"/>
              </a:rPr>
              <a:t>2. Linking Blocks: Each block's hash includes the hash of the previous block. This linkage creates a chain of blocks, with each block securely connected to the one before it. This feature ensures the chronological order and integrity of transactions in the blockchain. </a:t>
            </a:r>
          </a:p>
          <a:p>
            <a:pPr>
              <a:lnSpc>
                <a:spcPts val="4768"/>
              </a:lnSpc>
            </a:pPr>
            <a:r>
              <a:rPr lang="en-US" sz="3406">
                <a:solidFill>
                  <a:srgbClr val="FFFFFF"/>
                </a:solidFill>
                <a:latin typeface="Times New Roman"/>
              </a:rPr>
              <a:t>Overall, hashes play a crucial role in maintaining the security and immutability of the blockchain by ensuring data integrity and establishing the chronological order of transactions. </a:t>
            </a:r>
          </a:p>
          <a:p>
            <a:pPr>
              <a:lnSpc>
                <a:spcPts val="4768"/>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28700" y="3451860"/>
            <a:ext cx="2562783" cy="1677910"/>
            <a:chOff x="0" y="0"/>
            <a:chExt cx="674972" cy="441919"/>
          </a:xfrm>
        </p:grpSpPr>
        <p:sp>
          <p:nvSpPr>
            <p:cNvPr name="Freeform 3" id="3"/>
            <p:cNvSpPr/>
            <p:nvPr/>
          </p:nvSpPr>
          <p:spPr>
            <a:xfrm flipH="false" flipV="false" rot="0">
              <a:off x="0" y="0"/>
              <a:ext cx="674972" cy="441919"/>
            </a:xfrm>
            <a:custGeom>
              <a:avLst/>
              <a:gdLst/>
              <a:ahLst/>
              <a:cxnLst/>
              <a:rect r="r" b="b" t="t" l="l"/>
              <a:pathLst>
                <a:path h="441919" w="674972">
                  <a:moveTo>
                    <a:pt x="154066" y="0"/>
                  </a:moveTo>
                  <a:lnTo>
                    <a:pt x="520906" y="0"/>
                  </a:lnTo>
                  <a:cubicBezTo>
                    <a:pt x="561766" y="0"/>
                    <a:pt x="600954" y="16232"/>
                    <a:pt x="629847" y="45125"/>
                  </a:cubicBezTo>
                  <a:cubicBezTo>
                    <a:pt x="658740" y="74018"/>
                    <a:pt x="674972" y="113205"/>
                    <a:pt x="674972" y="154066"/>
                  </a:cubicBezTo>
                  <a:lnTo>
                    <a:pt x="674972" y="287853"/>
                  </a:lnTo>
                  <a:cubicBezTo>
                    <a:pt x="674972" y="328713"/>
                    <a:pt x="658740" y="367901"/>
                    <a:pt x="629847" y="396794"/>
                  </a:cubicBezTo>
                  <a:cubicBezTo>
                    <a:pt x="600954" y="425687"/>
                    <a:pt x="561766" y="441919"/>
                    <a:pt x="520906" y="441919"/>
                  </a:cubicBezTo>
                  <a:lnTo>
                    <a:pt x="154066" y="441919"/>
                  </a:lnTo>
                  <a:cubicBezTo>
                    <a:pt x="113205" y="441919"/>
                    <a:pt x="74018" y="425687"/>
                    <a:pt x="45125" y="396794"/>
                  </a:cubicBezTo>
                  <a:cubicBezTo>
                    <a:pt x="16232" y="367901"/>
                    <a:pt x="0" y="328713"/>
                    <a:pt x="0" y="287853"/>
                  </a:cubicBezTo>
                  <a:lnTo>
                    <a:pt x="0" y="154066"/>
                  </a:lnTo>
                  <a:cubicBezTo>
                    <a:pt x="0" y="113205"/>
                    <a:pt x="16232" y="74018"/>
                    <a:pt x="45125" y="45125"/>
                  </a:cubicBezTo>
                  <a:cubicBezTo>
                    <a:pt x="74018" y="16232"/>
                    <a:pt x="113205" y="0"/>
                    <a:pt x="154066" y="0"/>
                  </a:cubicBezTo>
                  <a:close/>
                </a:path>
              </a:pathLst>
            </a:custGeom>
            <a:solidFill>
              <a:srgbClr val="FFFFFF"/>
            </a:solidFill>
          </p:spPr>
        </p:sp>
        <p:sp>
          <p:nvSpPr>
            <p:cNvPr name="TextBox 4" id="4"/>
            <p:cNvSpPr txBox="true"/>
            <p:nvPr/>
          </p:nvSpPr>
          <p:spPr>
            <a:xfrm>
              <a:off x="0" y="-38100"/>
              <a:ext cx="674972" cy="480019"/>
            </a:xfrm>
            <a:prstGeom prst="rect">
              <a:avLst/>
            </a:prstGeom>
          </p:spPr>
          <p:txBody>
            <a:bodyPr anchor="ctr" rtlCol="false" tIns="50800" lIns="50800" bIns="50800" rIns="50800"/>
            <a:lstStyle/>
            <a:p>
              <a:pPr algn="ctr">
                <a:lnSpc>
                  <a:spcPts val="2939"/>
                </a:lnSpc>
                <a:spcBef>
                  <a:spcPct val="0"/>
                </a:spcBef>
              </a:pPr>
              <a:r>
                <a:rPr lang="en-US" sz="2099">
                  <a:solidFill>
                    <a:srgbClr val="000000"/>
                  </a:solidFill>
                  <a:latin typeface="Canva Sans Bold"/>
                </a:rPr>
                <a:t>create a genesis (header) node</a:t>
              </a:r>
            </a:p>
          </p:txBody>
        </p:sp>
      </p:grpSp>
      <p:grpSp>
        <p:nvGrpSpPr>
          <p:cNvPr name="Group 5" id="5"/>
          <p:cNvGrpSpPr/>
          <p:nvPr/>
        </p:nvGrpSpPr>
        <p:grpSpPr>
          <a:xfrm rot="0">
            <a:off x="6897377" y="3223710"/>
            <a:ext cx="2798452" cy="1796412"/>
            <a:chOff x="0" y="0"/>
            <a:chExt cx="737041" cy="473129"/>
          </a:xfrm>
        </p:grpSpPr>
        <p:sp>
          <p:nvSpPr>
            <p:cNvPr name="Freeform 6" id="6"/>
            <p:cNvSpPr/>
            <p:nvPr/>
          </p:nvSpPr>
          <p:spPr>
            <a:xfrm flipH="false" flipV="false" rot="0">
              <a:off x="0" y="0"/>
              <a:ext cx="737041" cy="473129"/>
            </a:xfrm>
            <a:custGeom>
              <a:avLst/>
              <a:gdLst/>
              <a:ahLst/>
              <a:cxnLst/>
              <a:rect r="r" b="b" t="t" l="l"/>
              <a:pathLst>
                <a:path h="473129" w="737041">
                  <a:moveTo>
                    <a:pt x="141092" y="0"/>
                  </a:moveTo>
                  <a:lnTo>
                    <a:pt x="595949" y="0"/>
                  </a:lnTo>
                  <a:cubicBezTo>
                    <a:pt x="633369" y="0"/>
                    <a:pt x="669256" y="14865"/>
                    <a:pt x="695716" y="41325"/>
                  </a:cubicBezTo>
                  <a:cubicBezTo>
                    <a:pt x="722176" y="67785"/>
                    <a:pt x="737041" y="103672"/>
                    <a:pt x="737041" y="141092"/>
                  </a:cubicBezTo>
                  <a:lnTo>
                    <a:pt x="737041" y="332038"/>
                  </a:lnTo>
                  <a:cubicBezTo>
                    <a:pt x="737041" y="409960"/>
                    <a:pt x="673872" y="473129"/>
                    <a:pt x="595949" y="473129"/>
                  </a:cubicBezTo>
                  <a:lnTo>
                    <a:pt x="141092" y="473129"/>
                  </a:lnTo>
                  <a:cubicBezTo>
                    <a:pt x="63169" y="473129"/>
                    <a:pt x="0" y="409960"/>
                    <a:pt x="0" y="332038"/>
                  </a:cubicBezTo>
                  <a:lnTo>
                    <a:pt x="0" y="141092"/>
                  </a:lnTo>
                  <a:cubicBezTo>
                    <a:pt x="0" y="63169"/>
                    <a:pt x="63169" y="0"/>
                    <a:pt x="141092" y="0"/>
                  </a:cubicBezTo>
                  <a:close/>
                </a:path>
              </a:pathLst>
            </a:custGeom>
            <a:solidFill>
              <a:srgbClr val="FFFFFF"/>
            </a:solidFill>
          </p:spPr>
        </p:sp>
        <p:sp>
          <p:nvSpPr>
            <p:cNvPr name="TextBox 7" id="7"/>
            <p:cNvSpPr txBox="true"/>
            <p:nvPr/>
          </p:nvSpPr>
          <p:spPr>
            <a:xfrm>
              <a:off x="0" y="-38100"/>
              <a:ext cx="737041" cy="511229"/>
            </a:xfrm>
            <a:prstGeom prst="rect">
              <a:avLst/>
            </a:prstGeom>
          </p:spPr>
          <p:txBody>
            <a:bodyPr anchor="ctr" rtlCol="false" tIns="50800" lIns="50800" bIns="50800" rIns="50800"/>
            <a:lstStyle/>
            <a:p>
              <a:pPr algn="ctr">
                <a:lnSpc>
                  <a:spcPts val="2939"/>
                </a:lnSpc>
                <a:spcBef>
                  <a:spcPct val="0"/>
                </a:spcBef>
              </a:pPr>
              <a:r>
                <a:rPr lang="en-US" sz="2099">
                  <a:solidFill>
                    <a:srgbClr val="000000"/>
                  </a:solidFill>
                  <a:latin typeface="Canva Sans Bold"/>
                </a:rPr>
                <a:t>create our second node and link it to the genesis node</a:t>
              </a:r>
            </a:p>
          </p:txBody>
        </p:sp>
      </p:grpSp>
      <p:grpSp>
        <p:nvGrpSpPr>
          <p:cNvPr name="Group 8" id="8"/>
          <p:cNvGrpSpPr/>
          <p:nvPr/>
        </p:nvGrpSpPr>
        <p:grpSpPr>
          <a:xfrm rot="0">
            <a:off x="12896693" y="3323162"/>
            <a:ext cx="2560479" cy="1696960"/>
            <a:chOff x="0" y="0"/>
            <a:chExt cx="674365" cy="446936"/>
          </a:xfrm>
        </p:grpSpPr>
        <p:sp>
          <p:nvSpPr>
            <p:cNvPr name="Freeform 9" id="9"/>
            <p:cNvSpPr/>
            <p:nvPr/>
          </p:nvSpPr>
          <p:spPr>
            <a:xfrm flipH="false" flipV="false" rot="0">
              <a:off x="0" y="0"/>
              <a:ext cx="674365" cy="446936"/>
            </a:xfrm>
            <a:custGeom>
              <a:avLst/>
              <a:gdLst/>
              <a:ahLst/>
              <a:cxnLst/>
              <a:rect r="r" b="b" t="t" l="l"/>
              <a:pathLst>
                <a:path h="446936" w="674365">
                  <a:moveTo>
                    <a:pt x="154205" y="0"/>
                  </a:moveTo>
                  <a:lnTo>
                    <a:pt x="520160" y="0"/>
                  </a:lnTo>
                  <a:cubicBezTo>
                    <a:pt x="561058" y="0"/>
                    <a:pt x="600280" y="16247"/>
                    <a:pt x="629199" y="45166"/>
                  </a:cubicBezTo>
                  <a:cubicBezTo>
                    <a:pt x="658118" y="74084"/>
                    <a:pt x="674365" y="113307"/>
                    <a:pt x="674365" y="154205"/>
                  </a:cubicBezTo>
                  <a:lnTo>
                    <a:pt x="674365" y="292731"/>
                  </a:lnTo>
                  <a:cubicBezTo>
                    <a:pt x="674365" y="377896"/>
                    <a:pt x="605325" y="446936"/>
                    <a:pt x="520160" y="446936"/>
                  </a:cubicBezTo>
                  <a:lnTo>
                    <a:pt x="154205" y="446936"/>
                  </a:lnTo>
                  <a:cubicBezTo>
                    <a:pt x="69040" y="446936"/>
                    <a:pt x="0" y="377896"/>
                    <a:pt x="0" y="292731"/>
                  </a:cubicBezTo>
                  <a:lnTo>
                    <a:pt x="0" y="154205"/>
                  </a:lnTo>
                  <a:cubicBezTo>
                    <a:pt x="0" y="113307"/>
                    <a:pt x="16247" y="74084"/>
                    <a:pt x="45166" y="45166"/>
                  </a:cubicBezTo>
                  <a:cubicBezTo>
                    <a:pt x="74084" y="16247"/>
                    <a:pt x="113307" y="0"/>
                    <a:pt x="154205" y="0"/>
                  </a:cubicBezTo>
                  <a:close/>
                </a:path>
              </a:pathLst>
            </a:custGeom>
            <a:solidFill>
              <a:srgbClr val="FFFFFF"/>
            </a:solidFill>
          </p:spPr>
        </p:sp>
        <p:sp>
          <p:nvSpPr>
            <p:cNvPr name="TextBox 10" id="10"/>
            <p:cNvSpPr txBox="true"/>
            <p:nvPr/>
          </p:nvSpPr>
          <p:spPr>
            <a:xfrm>
              <a:off x="0" y="-38100"/>
              <a:ext cx="674365" cy="485036"/>
            </a:xfrm>
            <a:prstGeom prst="rect">
              <a:avLst/>
            </a:prstGeom>
          </p:spPr>
          <p:txBody>
            <a:bodyPr anchor="ctr" rtlCol="false" tIns="50800" lIns="50800" bIns="50800" rIns="50800"/>
            <a:lstStyle/>
            <a:p>
              <a:pPr algn="ctr">
                <a:lnSpc>
                  <a:spcPts val="2659"/>
                </a:lnSpc>
                <a:spcBef>
                  <a:spcPct val="0"/>
                </a:spcBef>
              </a:pPr>
              <a:r>
                <a:rPr lang="en-US" sz="1899">
                  <a:solidFill>
                    <a:srgbClr val="000000"/>
                  </a:solidFill>
                  <a:latin typeface="Canva Sans Bold"/>
                </a:rPr>
                <a:t>other nodes are generated and linked as its required</a:t>
              </a:r>
            </a:p>
          </p:txBody>
        </p:sp>
      </p:grpSp>
      <p:grpSp>
        <p:nvGrpSpPr>
          <p:cNvPr name="Group 11" id="11"/>
          <p:cNvGrpSpPr/>
          <p:nvPr/>
        </p:nvGrpSpPr>
        <p:grpSpPr>
          <a:xfrm rot="0">
            <a:off x="12842832" y="6418132"/>
            <a:ext cx="4362607" cy="2115496"/>
            <a:chOff x="0" y="0"/>
            <a:chExt cx="1148999" cy="557168"/>
          </a:xfrm>
        </p:grpSpPr>
        <p:sp>
          <p:nvSpPr>
            <p:cNvPr name="Freeform 12" id="12"/>
            <p:cNvSpPr/>
            <p:nvPr/>
          </p:nvSpPr>
          <p:spPr>
            <a:xfrm flipH="false" flipV="false" rot="0">
              <a:off x="0" y="0"/>
              <a:ext cx="1148999" cy="557168"/>
            </a:xfrm>
            <a:custGeom>
              <a:avLst/>
              <a:gdLst/>
              <a:ahLst/>
              <a:cxnLst/>
              <a:rect r="r" b="b" t="t" l="l"/>
              <a:pathLst>
                <a:path h="557168" w="1148999">
                  <a:moveTo>
                    <a:pt x="90505" y="0"/>
                  </a:moveTo>
                  <a:lnTo>
                    <a:pt x="1058494" y="0"/>
                  </a:lnTo>
                  <a:cubicBezTo>
                    <a:pt x="1082498" y="0"/>
                    <a:pt x="1105518" y="9535"/>
                    <a:pt x="1122491" y="26508"/>
                  </a:cubicBezTo>
                  <a:cubicBezTo>
                    <a:pt x="1139464" y="43481"/>
                    <a:pt x="1148999" y="66502"/>
                    <a:pt x="1148999" y="90505"/>
                  </a:cubicBezTo>
                  <a:lnTo>
                    <a:pt x="1148999" y="466663"/>
                  </a:lnTo>
                  <a:cubicBezTo>
                    <a:pt x="1148999" y="490666"/>
                    <a:pt x="1139464" y="513686"/>
                    <a:pt x="1122491" y="530659"/>
                  </a:cubicBezTo>
                  <a:cubicBezTo>
                    <a:pt x="1105518" y="547632"/>
                    <a:pt x="1082498" y="557168"/>
                    <a:pt x="1058494" y="557168"/>
                  </a:cubicBezTo>
                  <a:lnTo>
                    <a:pt x="90505" y="557168"/>
                  </a:lnTo>
                  <a:cubicBezTo>
                    <a:pt x="66502" y="557168"/>
                    <a:pt x="43481" y="547632"/>
                    <a:pt x="26508" y="530659"/>
                  </a:cubicBezTo>
                  <a:cubicBezTo>
                    <a:pt x="9535" y="513686"/>
                    <a:pt x="0" y="490666"/>
                    <a:pt x="0" y="466663"/>
                  </a:cubicBezTo>
                  <a:lnTo>
                    <a:pt x="0" y="90505"/>
                  </a:lnTo>
                  <a:cubicBezTo>
                    <a:pt x="0" y="66502"/>
                    <a:pt x="9535" y="43481"/>
                    <a:pt x="26508" y="26508"/>
                  </a:cubicBezTo>
                  <a:cubicBezTo>
                    <a:pt x="43481" y="9535"/>
                    <a:pt x="66502" y="0"/>
                    <a:pt x="90505" y="0"/>
                  </a:cubicBezTo>
                  <a:close/>
                </a:path>
              </a:pathLst>
            </a:custGeom>
            <a:solidFill>
              <a:srgbClr val="FFFFFF"/>
            </a:solidFill>
          </p:spPr>
        </p:sp>
        <p:sp>
          <p:nvSpPr>
            <p:cNvPr name="TextBox 13" id="13"/>
            <p:cNvSpPr txBox="true"/>
            <p:nvPr/>
          </p:nvSpPr>
          <p:spPr>
            <a:xfrm>
              <a:off x="0" y="-38100"/>
              <a:ext cx="1148999" cy="595268"/>
            </a:xfrm>
            <a:prstGeom prst="rect">
              <a:avLst/>
            </a:prstGeom>
          </p:spPr>
          <p:txBody>
            <a:bodyPr anchor="ctr" rtlCol="false" tIns="50800" lIns="50800" bIns="50800" rIns="50800"/>
            <a:lstStyle/>
            <a:p>
              <a:pPr algn="ctr">
                <a:lnSpc>
                  <a:spcPts val="2659"/>
                </a:lnSpc>
                <a:spcBef>
                  <a:spcPct val="0"/>
                </a:spcBef>
              </a:pPr>
              <a:r>
                <a:rPr lang="en-US" sz="1899">
                  <a:solidFill>
                    <a:srgbClr val="000000"/>
                  </a:solidFill>
                  <a:latin typeface="Canva Sans Bold"/>
                </a:rPr>
                <a:t>ESP 32 microcontroller+DHT11 sensor to measure the temperature and humidity readings.</a:t>
              </a:r>
            </a:p>
          </p:txBody>
        </p:sp>
      </p:grpSp>
      <p:grpSp>
        <p:nvGrpSpPr>
          <p:cNvPr name="Group 14" id="14"/>
          <p:cNvGrpSpPr/>
          <p:nvPr/>
        </p:nvGrpSpPr>
        <p:grpSpPr>
          <a:xfrm rot="0">
            <a:off x="6897377" y="6418132"/>
            <a:ext cx="2560479" cy="1696960"/>
            <a:chOff x="0" y="0"/>
            <a:chExt cx="674365" cy="446936"/>
          </a:xfrm>
        </p:grpSpPr>
        <p:sp>
          <p:nvSpPr>
            <p:cNvPr name="Freeform 15" id="15"/>
            <p:cNvSpPr/>
            <p:nvPr/>
          </p:nvSpPr>
          <p:spPr>
            <a:xfrm flipH="false" flipV="false" rot="0">
              <a:off x="0" y="0"/>
              <a:ext cx="674365" cy="446936"/>
            </a:xfrm>
            <a:custGeom>
              <a:avLst/>
              <a:gdLst/>
              <a:ahLst/>
              <a:cxnLst/>
              <a:rect r="r" b="b" t="t" l="l"/>
              <a:pathLst>
                <a:path h="446936" w="674365">
                  <a:moveTo>
                    <a:pt x="154205" y="0"/>
                  </a:moveTo>
                  <a:lnTo>
                    <a:pt x="520160" y="0"/>
                  </a:lnTo>
                  <a:cubicBezTo>
                    <a:pt x="561058" y="0"/>
                    <a:pt x="600280" y="16247"/>
                    <a:pt x="629199" y="45166"/>
                  </a:cubicBezTo>
                  <a:cubicBezTo>
                    <a:pt x="658118" y="74084"/>
                    <a:pt x="674365" y="113307"/>
                    <a:pt x="674365" y="154205"/>
                  </a:cubicBezTo>
                  <a:lnTo>
                    <a:pt x="674365" y="292731"/>
                  </a:lnTo>
                  <a:cubicBezTo>
                    <a:pt x="674365" y="377896"/>
                    <a:pt x="605325" y="446936"/>
                    <a:pt x="520160" y="446936"/>
                  </a:cubicBezTo>
                  <a:lnTo>
                    <a:pt x="154205" y="446936"/>
                  </a:lnTo>
                  <a:cubicBezTo>
                    <a:pt x="69040" y="446936"/>
                    <a:pt x="0" y="377896"/>
                    <a:pt x="0" y="292731"/>
                  </a:cubicBezTo>
                  <a:lnTo>
                    <a:pt x="0" y="154205"/>
                  </a:lnTo>
                  <a:cubicBezTo>
                    <a:pt x="0" y="113307"/>
                    <a:pt x="16247" y="74084"/>
                    <a:pt x="45166" y="45166"/>
                  </a:cubicBezTo>
                  <a:cubicBezTo>
                    <a:pt x="74084" y="16247"/>
                    <a:pt x="113307" y="0"/>
                    <a:pt x="154205" y="0"/>
                  </a:cubicBezTo>
                  <a:close/>
                </a:path>
              </a:pathLst>
            </a:custGeom>
            <a:solidFill>
              <a:srgbClr val="FFFFFF"/>
            </a:solidFill>
          </p:spPr>
        </p:sp>
        <p:sp>
          <p:nvSpPr>
            <p:cNvPr name="TextBox 16" id="16"/>
            <p:cNvSpPr txBox="true"/>
            <p:nvPr/>
          </p:nvSpPr>
          <p:spPr>
            <a:xfrm>
              <a:off x="0" y="-38100"/>
              <a:ext cx="674365" cy="485036"/>
            </a:xfrm>
            <a:prstGeom prst="rect">
              <a:avLst/>
            </a:prstGeom>
          </p:spPr>
          <p:txBody>
            <a:bodyPr anchor="ctr" rtlCol="false" tIns="50800" lIns="50800" bIns="50800" rIns="50800"/>
            <a:lstStyle/>
            <a:p>
              <a:pPr algn="ctr">
                <a:lnSpc>
                  <a:spcPts val="2659"/>
                </a:lnSpc>
                <a:spcBef>
                  <a:spcPct val="0"/>
                </a:spcBef>
              </a:pPr>
              <a:r>
                <a:rPr lang="en-US" sz="1899">
                  <a:solidFill>
                    <a:srgbClr val="000000"/>
                  </a:solidFill>
                  <a:latin typeface="Canva Sans Bold"/>
                </a:rPr>
                <a:t>store data directly onto the blockchain network</a:t>
              </a:r>
            </a:p>
          </p:txBody>
        </p:sp>
      </p:grpSp>
      <p:grpSp>
        <p:nvGrpSpPr>
          <p:cNvPr name="Group 17" id="17"/>
          <p:cNvGrpSpPr/>
          <p:nvPr/>
        </p:nvGrpSpPr>
        <p:grpSpPr>
          <a:xfrm rot="0">
            <a:off x="946297" y="6418132"/>
            <a:ext cx="2562783" cy="1696960"/>
            <a:chOff x="0" y="0"/>
            <a:chExt cx="674972" cy="446936"/>
          </a:xfrm>
        </p:grpSpPr>
        <p:sp>
          <p:nvSpPr>
            <p:cNvPr name="Freeform 18" id="18"/>
            <p:cNvSpPr/>
            <p:nvPr/>
          </p:nvSpPr>
          <p:spPr>
            <a:xfrm flipH="false" flipV="false" rot="0">
              <a:off x="0" y="0"/>
              <a:ext cx="674972" cy="446936"/>
            </a:xfrm>
            <a:custGeom>
              <a:avLst/>
              <a:gdLst/>
              <a:ahLst/>
              <a:cxnLst/>
              <a:rect r="r" b="b" t="t" l="l"/>
              <a:pathLst>
                <a:path h="446936" w="674972">
                  <a:moveTo>
                    <a:pt x="154066" y="0"/>
                  </a:moveTo>
                  <a:lnTo>
                    <a:pt x="520906" y="0"/>
                  </a:lnTo>
                  <a:cubicBezTo>
                    <a:pt x="561766" y="0"/>
                    <a:pt x="600954" y="16232"/>
                    <a:pt x="629847" y="45125"/>
                  </a:cubicBezTo>
                  <a:cubicBezTo>
                    <a:pt x="658740" y="74018"/>
                    <a:pt x="674972" y="113205"/>
                    <a:pt x="674972" y="154066"/>
                  </a:cubicBezTo>
                  <a:lnTo>
                    <a:pt x="674972" y="292870"/>
                  </a:lnTo>
                  <a:cubicBezTo>
                    <a:pt x="674972" y="333731"/>
                    <a:pt x="658740" y="372918"/>
                    <a:pt x="629847" y="401811"/>
                  </a:cubicBezTo>
                  <a:cubicBezTo>
                    <a:pt x="600954" y="430704"/>
                    <a:pt x="561766" y="446936"/>
                    <a:pt x="520906" y="446936"/>
                  </a:cubicBezTo>
                  <a:lnTo>
                    <a:pt x="154066" y="446936"/>
                  </a:lnTo>
                  <a:cubicBezTo>
                    <a:pt x="113205" y="446936"/>
                    <a:pt x="74018" y="430704"/>
                    <a:pt x="45125" y="401811"/>
                  </a:cubicBezTo>
                  <a:cubicBezTo>
                    <a:pt x="16232" y="372918"/>
                    <a:pt x="0" y="333731"/>
                    <a:pt x="0" y="292870"/>
                  </a:cubicBezTo>
                  <a:lnTo>
                    <a:pt x="0" y="154066"/>
                  </a:lnTo>
                  <a:cubicBezTo>
                    <a:pt x="0" y="113205"/>
                    <a:pt x="16232" y="74018"/>
                    <a:pt x="45125" y="45125"/>
                  </a:cubicBezTo>
                  <a:cubicBezTo>
                    <a:pt x="74018" y="16232"/>
                    <a:pt x="113205" y="0"/>
                    <a:pt x="154066" y="0"/>
                  </a:cubicBezTo>
                  <a:close/>
                </a:path>
              </a:pathLst>
            </a:custGeom>
            <a:solidFill>
              <a:srgbClr val="FFFFFF"/>
            </a:solidFill>
          </p:spPr>
        </p:sp>
        <p:sp>
          <p:nvSpPr>
            <p:cNvPr name="TextBox 19" id="19"/>
            <p:cNvSpPr txBox="true"/>
            <p:nvPr/>
          </p:nvSpPr>
          <p:spPr>
            <a:xfrm>
              <a:off x="0" y="-38100"/>
              <a:ext cx="674972" cy="485036"/>
            </a:xfrm>
            <a:prstGeom prst="rect">
              <a:avLst/>
            </a:prstGeom>
          </p:spPr>
          <p:txBody>
            <a:bodyPr anchor="ctr" rtlCol="false" tIns="50800" lIns="50800" bIns="50800" rIns="50800"/>
            <a:lstStyle/>
            <a:p>
              <a:pPr algn="ctr">
                <a:lnSpc>
                  <a:spcPts val="2659"/>
                </a:lnSpc>
                <a:spcBef>
                  <a:spcPct val="0"/>
                </a:spcBef>
              </a:pPr>
              <a:r>
                <a:rPr lang="en-US" sz="1899">
                  <a:solidFill>
                    <a:srgbClr val="000000"/>
                  </a:solidFill>
                  <a:latin typeface="Canva Sans Bold"/>
                </a:rPr>
                <a:t>store real time data from a DHT11 sensor onto the network</a:t>
              </a:r>
            </a:p>
          </p:txBody>
        </p:sp>
      </p:grpSp>
      <p:sp>
        <p:nvSpPr>
          <p:cNvPr name="Freeform 20" id="20"/>
          <p:cNvSpPr/>
          <p:nvPr/>
        </p:nvSpPr>
        <p:spPr>
          <a:xfrm flipH="false" flipV="false" rot="0">
            <a:off x="4198202" y="3811751"/>
            <a:ext cx="2013376" cy="719782"/>
          </a:xfrm>
          <a:custGeom>
            <a:avLst/>
            <a:gdLst/>
            <a:ahLst/>
            <a:cxnLst/>
            <a:rect r="r" b="b" t="t" l="l"/>
            <a:pathLst>
              <a:path h="719782" w="2013376">
                <a:moveTo>
                  <a:pt x="0" y="0"/>
                </a:moveTo>
                <a:lnTo>
                  <a:pt x="2013375" y="0"/>
                </a:lnTo>
                <a:lnTo>
                  <a:pt x="2013375" y="719782"/>
                </a:lnTo>
                <a:lnTo>
                  <a:pt x="0" y="7197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1" id="21"/>
          <p:cNvSpPr/>
          <p:nvPr/>
        </p:nvSpPr>
        <p:spPr>
          <a:xfrm flipH="false" flipV="false" rot="0">
            <a:off x="10143504" y="3712299"/>
            <a:ext cx="2013376" cy="719782"/>
          </a:xfrm>
          <a:custGeom>
            <a:avLst/>
            <a:gdLst/>
            <a:ahLst/>
            <a:cxnLst/>
            <a:rect r="r" b="b" t="t" l="l"/>
            <a:pathLst>
              <a:path h="719782" w="2013376">
                <a:moveTo>
                  <a:pt x="0" y="0"/>
                </a:moveTo>
                <a:lnTo>
                  <a:pt x="2013376" y="0"/>
                </a:lnTo>
                <a:lnTo>
                  <a:pt x="2013376" y="719781"/>
                </a:lnTo>
                <a:lnTo>
                  <a:pt x="0" y="71978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2" id="22"/>
          <p:cNvSpPr/>
          <p:nvPr/>
        </p:nvSpPr>
        <p:spPr>
          <a:xfrm flipH="false" flipV="false" rot="4230441">
            <a:off x="15577431" y="4421487"/>
            <a:ext cx="2013376" cy="719782"/>
          </a:xfrm>
          <a:custGeom>
            <a:avLst/>
            <a:gdLst/>
            <a:ahLst/>
            <a:cxnLst/>
            <a:rect r="r" b="b" t="t" l="l"/>
            <a:pathLst>
              <a:path h="719782" w="2013376">
                <a:moveTo>
                  <a:pt x="0" y="0"/>
                </a:moveTo>
                <a:lnTo>
                  <a:pt x="2013376" y="0"/>
                </a:lnTo>
                <a:lnTo>
                  <a:pt x="2013376" y="719782"/>
                </a:lnTo>
                <a:lnTo>
                  <a:pt x="0" y="7197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3" id="23"/>
          <p:cNvSpPr/>
          <p:nvPr/>
        </p:nvSpPr>
        <p:spPr>
          <a:xfrm flipH="false" flipV="false" rot="-10800000">
            <a:off x="10143657" y="6906721"/>
            <a:ext cx="2013376" cy="719782"/>
          </a:xfrm>
          <a:custGeom>
            <a:avLst/>
            <a:gdLst/>
            <a:ahLst/>
            <a:cxnLst/>
            <a:rect r="r" b="b" t="t" l="l"/>
            <a:pathLst>
              <a:path h="719782" w="2013376">
                <a:moveTo>
                  <a:pt x="0" y="0"/>
                </a:moveTo>
                <a:lnTo>
                  <a:pt x="2013375" y="0"/>
                </a:lnTo>
                <a:lnTo>
                  <a:pt x="2013375" y="719781"/>
                </a:lnTo>
                <a:lnTo>
                  <a:pt x="0" y="71978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4" id="24"/>
          <p:cNvSpPr txBox="true"/>
          <p:nvPr/>
        </p:nvSpPr>
        <p:spPr>
          <a:xfrm rot="0">
            <a:off x="5912197" y="-21272"/>
            <a:ext cx="6463605" cy="1747519"/>
          </a:xfrm>
          <a:prstGeom prst="rect">
            <a:avLst/>
          </a:prstGeom>
        </p:spPr>
        <p:txBody>
          <a:bodyPr anchor="t" rtlCol="false" tIns="0" lIns="0" bIns="0" rIns="0">
            <a:spAutoFit/>
          </a:bodyPr>
          <a:lstStyle/>
          <a:p>
            <a:pPr algn="ctr">
              <a:lnSpc>
                <a:spcPts val="12880"/>
              </a:lnSpc>
            </a:pPr>
            <a:r>
              <a:rPr lang="en-US" sz="9200">
                <a:solidFill>
                  <a:srgbClr val="FFFFFF"/>
                </a:solidFill>
                <a:latin typeface="Times New Roman Bold"/>
              </a:rPr>
              <a:t>Methodology</a:t>
            </a:r>
          </a:p>
        </p:txBody>
      </p:sp>
      <p:sp>
        <p:nvSpPr>
          <p:cNvPr name="Freeform 25" id="25"/>
          <p:cNvSpPr/>
          <p:nvPr/>
        </p:nvSpPr>
        <p:spPr>
          <a:xfrm flipH="false" flipV="false" rot="-10800000">
            <a:off x="4198202" y="6906721"/>
            <a:ext cx="2013376" cy="719782"/>
          </a:xfrm>
          <a:custGeom>
            <a:avLst/>
            <a:gdLst/>
            <a:ahLst/>
            <a:cxnLst/>
            <a:rect r="r" b="b" t="t" l="l"/>
            <a:pathLst>
              <a:path h="719782" w="2013376">
                <a:moveTo>
                  <a:pt x="0" y="0"/>
                </a:moveTo>
                <a:lnTo>
                  <a:pt x="2013375" y="0"/>
                </a:lnTo>
                <a:lnTo>
                  <a:pt x="2013375" y="719781"/>
                </a:lnTo>
                <a:lnTo>
                  <a:pt x="0" y="71978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6" id="26"/>
          <p:cNvSpPr/>
          <p:nvPr/>
        </p:nvSpPr>
        <p:spPr>
          <a:xfrm flipH="false" flipV="false" rot="0">
            <a:off x="728345" y="302932"/>
            <a:ext cx="2082087" cy="2082087"/>
          </a:xfrm>
          <a:custGeom>
            <a:avLst/>
            <a:gdLst/>
            <a:ahLst/>
            <a:cxnLst/>
            <a:rect r="r" b="b" t="t" l="l"/>
            <a:pathLst>
              <a:path h="2082087" w="2082087">
                <a:moveTo>
                  <a:pt x="0" y="0"/>
                </a:moveTo>
                <a:lnTo>
                  <a:pt x="2082087" y="0"/>
                </a:lnTo>
                <a:lnTo>
                  <a:pt x="2082087" y="2082087"/>
                </a:lnTo>
                <a:lnTo>
                  <a:pt x="0" y="2082087"/>
                </a:lnTo>
                <a:lnTo>
                  <a:pt x="0" y="0"/>
                </a:lnTo>
                <a:close/>
              </a:path>
            </a:pathLst>
          </a:custGeom>
          <a:blipFill>
            <a:blip r:embed="rId4"/>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697338" y="488815"/>
            <a:ext cx="1851759" cy="1851759"/>
          </a:xfrm>
          <a:custGeom>
            <a:avLst/>
            <a:gdLst/>
            <a:ahLst/>
            <a:cxnLst/>
            <a:rect r="r" b="b" t="t" l="l"/>
            <a:pathLst>
              <a:path h="1851759" w="1851759">
                <a:moveTo>
                  <a:pt x="0" y="0"/>
                </a:moveTo>
                <a:lnTo>
                  <a:pt x="1851759" y="0"/>
                </a:lnTo>
                <a:lnTo>
                  <a:pt x="1851759" y="1851759"/>
                </a:lnTo>
                <a:lnTo>
                  <a:pt x="0" y="1851759"/>
                </a:lnTo>
                <a:lnTo>
                  <a:pt x="0" y="0"/>
                </a:lnTo>
                <a:close/>
              </a:path>
            </a:pathLst>
          </a:custGeom>
          <a:blipFill>
            <a:blip r:embed="rId2"/>
            <a:stretch>
              <a:fillRect l="0" t="0" r="0" b="0"/>
            </a:stretch>
          </a:blipFill>
        </p:spPr>
      </p:sp>
      <p:sp>
        <p:nvSpPr>
          <p:cNvPr name="Freeform 3" id="3"/>
          <p:cNvSpPr/>
          <p:nvPr/>
        </p:nvSpPr>
        <p:spPr>
          <a:xfrm flipH="false" flipV="false" rot="0">
            <a:off x="3256483" y="2054940"/>
            <a:ext cx="5727654" cy="7636871"/>
          </a:xfrm>
          <a:custGeom>
            <a:avLst/>
            <a:gdLst/>
            <a:ahLst/>
            <a:cxnLst/>
            <a:rect r="r" b="b" t="t" l="l"/>
            <a:pathLst>
              <a:path h="7636871" w="5727654">
                <a:moveTo>
                  <a:pt x="0" y="0"/>
                </a:moveTo>
                <a:lnTo>
                  <a:pt x="5727653" y="0"/>
                </a:lnTo>
                <a:lnTo>
                  <a:pt x="5727653" y="7636872"/>
                </a:lnTo>
                <a:lnTo>
                  <a:pt x="0" y="7636872"/>
                </a:lnTo>
                <a:lnTo>
                  <a:pt x="0" y="0"/>
                </a:lnTo>
                <a:close/>
              </a:path>
            </a:pathLst>
          </a:custGeom>
          <a:blipFill>
            <a:blip r:embed="rId3"/>
            <a:stretch>
              <a:fillRect l="0" t="0" r="0" b="0"/>
            </a:stretch>
          </a:blipFill>
        </p:spPr>
      </p:sp>
      <p:sp>
        <p:nvSpPr>
          <p:cNvPr name="Freeform 4" id="4"/>
          <p:cNvSpPr/>
          <p:nvPr/>
        </p:nvSpPr>
        <p:spPr>
          <a:xfrm flipH="false" flipV="false" rot="0">
            <a:off x="10402389" y="1955086"/>
            <a:ext cx="6269263" cy="7836579"/>
          </a:xfrm>
          <a:custGeom>
            <a:avLst/>
            <a:gdLst/>
            <a:ahLst/>
            <a:cxnLst/>
            <a:rect r="r" b="b" t="t" l="l"/>
            <a:pathLst>
              <a:path h="7836579" w="6269263">
                <a:moveTo>
                  <a:pt x="0" y="0"/>
                </a:moveTo>
                <a:lnTo>
                  <a:pt x="6269264" y="0"/>
                </a:lnTo>
                <a:lnTo>
                  <a:pt x="6269264" y="7836580"/>
                </a:lnTo>
                <a:lnTo>
                  <a:pt x="0" y="7836580"/>
                </a:lnTo>
                <a:lnTo>
                  <a:pt x="0" y="0"/>
                </a:lnTo>
                <a:close/>
              </a:path>
            </a:pathLst>
          </a:custGeom>
          <a:blipFill>
            <a:blip r:embed="rId4"/>
            <a:stretch>
              <a:fillRect l="0" t="0" r="0" b="0"/>
            </a:stretch>
          </a:blipFill>
        </p:spPr>
      </p:sp>
      <p:sp>
        <p:nvSpPr>
          <p:cNvPr name="TextBox 5" id="5"/>
          <p:cNvSpPr txBox="true"/>
          <p:nvPr/>
        </p:nvSpPr>
        <p:spPr>
          <a:xfrm rot="0">
            <a:off x="6120310" y="155440"/>
            <a:ext cx="7246723" cy="1697499"/>
          </a:xfrm>
          <a:prstGeom prst="rect">
            <a:avLst/>
          </a:prstGeom>
        </p:spPr>
        <p:txBody>
          <a:bodyPr anchor="t" rtlCol="false" tIns="0" lIns="0" bIns="0" rIns="0">
            <a:spAutoFit/>
          </a:bodyPr>
          <a:lstStyle/>
          <a:p>
            <a:pPr algn="ctr">
              <a:lnSpc>
                <a:spcPts val="12259"/>
              </a:lnSpc>
            </a:pPr>
            <a:r>
              <a:rPr lang="en-US" sz="8756">
                <a:solidFill>
                  <a:srgbClr val="FFFFFF"/>
                </a:solidFill>
                <a:latin typeface="Times New Roman Bold"/>
              </a:rPr>
              <a:t>Implementation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999702" y="1028700"/>
            <a:ext cx="13613675" cy="14914492"/>
          </a:xfrm>
          <a:custGeom>
            <a:avLst/>
            <a:gdLst/>
            <a:ahLst/>
            <a:cxnLst/>
            <a:rect r="r" b="b" t="t" l="l"/>
            <a:pathLst>
              <a:path h="14914492" w="13613675">
                <a:moveTo>
                  <a:pt x="0" y="0"/>
                </a:moveTo>
                <a:lnTo>
                  <a:pt x="13613675" y="0"/>
                </a:lnTo>
                <a:lnTo>
                  <a:pt x="13613675" y="14914492"/>
                </a:lnTo>
                <a:lnTo>
                  <a:pt x="0" y="14914492"/>
                </a:lnTo>
                <a:lnTo>
                  <a:pt x="0" y="0"/>
                </a:lnTo>
                <a:close/>
              </a:path>
            </a:pathLst>
          </a:custGeom>
          <a:blipFill>
            <a:blip r:embed="rId2"/>
            <a:stretch>
              <a:fillRect l="0" t="0" r="-7364"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TextBox 2" id="2"/>
          <p:cNvSpPr txBox="true"/>
          <p:nvPr/>
        </p:nvSpPr>
        <p:spPr>
          <a:xfrm rot="0">
            <a:off x="1253448" y="2259773"/>
            <a:ext cx="16005852" cy="6629615"/>
          </a:xfrm>
          <a:prstGeom prst="rect">
            <a:avLst/>
          </a:prstGeom>
        </p:spPr>
        <p:txBody>
          <a:bodyPr anchor="t" rtlCol="false" tIns="0" lIns="0" bIns="0" rIns="0">
            <a:spAutoFit/>
          </a:bodyPr>
          <a:lstStyle/>
          <a:p>
            <a:pPr algn="just">
              <a:lnSpc>
                <a:spcPts val="5238"/>
              </a:lnSpc>
            </a:pPr>
            <a:r>
              <a:rPr lang="en-US" sz="3741">
                <a:solidFill>
                  <a:srgbClr val="FFFFFF"/>
                </a:solidFill>
                <a:latin typeface="Times New Roman"/>
              </a:rPr>
              <a:t>Blockchain is reshaping manufacturing by offering secure and transparent data management. Despite challenges like scalability, ongoing research aims to overcome them, leading to more efficient processes. As blockchain becomes foundational, manufacturing sees transformative shifts towards transparency and collaboration. Despite challenges, blockchain's benefits in enhancing trust and efficiency are significant. Its ability to ensure supply chain traceability improves product quality and safety. Blockchain fosters collaboration among stakeholders, creating a resilient manufacturing ecosystem. With ongoing advancements, blockchain promises indispensable roles in modern manufacturing, enhancing efficiency and competitiveness.</a:t>
            </a:r>
          </a:p>
        </p:txBody>
      </p:sp>
      <p:sp>
        <p:nvSpPr>
          <p:cNvPr name="Freeform 3" id="3"/>
          <p:cNvSpPr/>
          <p:nvPr/>
        </p:nvSpPr>
        <p:spPr>
          <a:xfrm flipH="false" flipV="false" rot="0">
            <a:off x="371562" y="146814"/>
            <a:ext cx="1763772" cy="1763772"/>
          </a:xfrm>
          <a:custGeom>
            <a:avLst/>
            <a:gdLst/>
            <a:ahLst/>
            <a:cxnLst/>
            <a:rect r="r" b="b" t="t" l="l"/>
            <a:pathLst>
              <a:path h="1763772" w="1763772">
                <a:moveTo>
                  <a:pt x="0" y="0"/>
                </a:moveTo>
                <a:lnTo>
                  <a:pt x="1763772" y="0"/>
                </a:lnTo>
                <a:lnTo>
                  <a:pt x="1763772" y="1763772"/>
                </a:lnTo>
                <a:lnTo>
                  <a:pt x="0" y="1763772"/>
                </a:lnTo>
                <a:lnTo>
                  <a:pt x="0" y="0"/>
                </a:lnTo>
                <a:close/>
              </a:path>
            </a:pathLst>
          </a:custGeom>
          <a:blipFill>
            <a:blip r:embed="rId2"/>
            <a:stretch>
              <a:fillRect l="0" t="0" r="0" b="0"/>
            </a:stretch>
          </a:blipFill>
        </p:spPr>
      </p:sp>
      <p:sp>
        <p:nvSpPr>
          <p:cNvPr name="TextBox 4" id="4"/>
          <p:cNvSpPr txBox="true"/>
          <p:nvPr/>
        </p:nvSpPr>
        <p:spPr>
          <a:xfrm rot="0">
            <a:off x="6448188" y="226250"/>
            <a:ext cx="5391623" cy="1328676"/>
          </a:xfrm>
          <a:prstGeom prst="rect">
            <a:avLst/>
          </a:prstGeom>
        </p:spPr>
        <p:txBody>
          <a:bodyPr anchor="t" rtlCol="false" tIns="0" lIns="0" bIns="0" rIns="0">
            <a:spAutoFit/>
          </a:bodyPr>
          <a:lstStyle/>
          <a:p>
            <a:pPr algn="ctr">
              <a:lnSpc>
                <a:spcPts val="9716"/>
              </a:lnSpc>
            </a:pPr>
            <a:r>
              <a:rPr lang="en-US" sz="6940">
                <a:solidFill>
                  <a:srgbClr val="FFFFFF"/>
                </a:solidFill>
                <a:latin typeface="Times New Roman Bold"/>
              </a:rPr>
              <a:t>Conclusion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DAGA44EWNVw</dc:identifier>
  <dcterms:modified xsi:type="dcterms:W3CDTF">2011-08-01T06:04:30Z</dcterms:modified>
  <cp:revision>1</cp:revision>
  <dc:title>Black and orange Startup Project modern presentation</dc:title>
</cp:coreProperties>
</file>

<file path=docProps/thumbnail.jpeg>
</file>